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59" r:id="rId6"/>
    <p:sldId id="274" r:id="rId7"/>
    <p:sldId id="275" r:id="rId8"/>
    <p:sldId id="260" r:id="rId9"/>
    <p:sldId id="277" r:id="rId10"/>
    <p:sldId id="278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2" autoAdjust="0"/>
    <p:restoredTop sz="94660"/>
  </p:normalViewPr>
  <p:slideViewPr>
    <p:cSldViewPr>
      <p:cViewPr varScale="1">
        <p:scale>
          <a:sx n="87" d="100"/>
          <a:sy n="87" d="100"/>
        </p:scale>
        <p:origin x="-148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9E9A-F410-4484-9695-95FFE7F6F124}" type="datetimeFigureOut">
              <a:rPr lang="fr-FR" smtClean="0"/>
              <a:t>06/10/2016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D3431-4EC2-4A20-8A95-D7DB06EA65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1089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9E9A-F410-4484-9695-95FFE7F6F124}" type="datetimeFigureOut">
              <a:rPr lang="fr-FR" smtClean="0"/>
              <a:t>06/10/2016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D3431-4EC2-4A20-8A95-D7DB06EA65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8059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9E9A-F410-4484-9695-95FFE7F6F124}" type="datetimeFigureOut">
              <a:rPr lang="fr-FR" smtClean="0"/>
              <a:t>06/10/2016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D3431-4EC2-4A20-8A95-D7DB06EA65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59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9E9A-F410-4484-9695-95FFE7F6F124}" type="datetimeFigureOut">
              <a:rPr lang="fr-FR" smtClean="0"/>
              <a:t>06/10/2016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D3431-4EC2-4A20-8A95-D7DB06EA65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5325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9E9A-F410-4484-9695-95FFE7F6F124}" type="datetimeFigureOut">
              <a:rPr lang="fr-FR" smtClean="0"/>
              <a:t>06/10/2016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D3431-4EC2-4A20-8A95-D7DB06EA65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4720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9E9A-F410-4484-9695-95FFE7F6F124}" type="datetimeFigureOut">
              <a:rPr lang="fr-FR" smtClean="0"/>
              <a:t>06/10/2016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D3431-4EC2-4A20-8A95-D7DB06EA65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20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9E9A-F410-4484-9695-95FFE7F6F124}" type="datetimeFigureOut">
              <a:rPr lang="fr-FR" smtClean="0"/>
              <a:t>06/10/2016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D3431-4EC2-4A20-8A95-D7DB06EA65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5956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9E9A-F410-4484-9695-95FFE7F6F124}" type="datetimeFigureOut">
              <a:rPr lang="fr-FR" smtClean="0"/>
              <a:t>06/10/2016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D3431-4EC2-4A20-8A95-D7DB06EA65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6052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9E9A-F410-4484-9695-95FFE7F6F124}" type="datetimeFigureOut">
              <a:rPr lang="fr-FR" smtClean="0"/>
              <a:t>06/10/2016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D3431-4EC2-4A20-8A95-D7DB06EA65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368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9E9A-F410-4484-9695-95FFE7F6F124}" type="datetimeFigureOut">
              <a:rPr lang="fr-FR" smtClean="0"/>
              <a:t>06/10/2016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D3431-4EC2-4A20-8A95-D7DB06EA65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6554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9E9A-F410-4484-9695-95FFE7F6F124}" type="datetimeFigureOut">
              <a:rPr lang="fr-FR" smtClean="0"/>
              <a:t>06/10/2016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D3431-4EC2-4A20-8A95-D7DB06EA65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087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69E9A-F410-4484-9695-95FFE7F6F124}" type="datetimeFigureOut">
              <a:rPr lang="fr-FR" smtClean="0"/>
              <a:t>06/10/2016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D3431-4EC2-4A20-8A95-D7DB06EA65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9347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microsoft.com/office/2007/relationships/hdphoto" Target="../media/hdphoto9.wdp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0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2.wdp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Relationship Id="rId5" Type="http://schemas.microsoft.com/office/2007/relationships/hdphoto" Target="../media/hdphoto16.wdp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www.leonpaulfrance.com/" TargetMode="External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797" y1="46117" x2="16797" y2="46117"/>
                        <a14:foregroundMark x1="17188" y1="57524" x2="17188" y2="57524"/>
                        <a14:foregroundMark x1="18164" y1="65777" x2="18164" y2="65777"/>
                        <a14:foregroundMark x1="13672" y1="44417" x2="13672" y2="44417"/>
                        <a14:foregroundMark x1="18945" y1="69660" x2="18945" y2="69660"/>
                        <a14:foregroundMark x1="21484" y1="75000" x2="21484" y2="75000"/>
                        <a14:foregroundMark x1="16016" y1="84709" x2="16016" y2="84709"/>
                        <a14:foregroundMark x1="25586" y1="77427" x2="25586" y2="77427"/>
                        <a14:foregroundMark x1="29883" y1="79612" x2="29883" y2="79612"/>
                        <a14:foregroundMark x1="32813" y1="82767" x2="32813" y2="82767"/>
                        <a14:foregroundMark x1="37695" y1="84709" x2="37695" y2="84709"/>
                        <a14:foregroundMark x1="42773" y1="85680" x2="42773" y2="85680"/>
                        <a14:foregroundMark x1="39648" y1="86408" x2="39648" y2="86408"/>
                        <a14:foregroundMark x1="15625" y1="64078" x2="15625" y2="64078"/>
                        <a14:backgroundMark x1="27930" y1="10922" x2="27930" y2="10922"/>
                        <a14:backgroundMark x1="17383" y1="20631" x2="17383" y2="20631"/>
                        <a14:backgroundMark x1="7813" y1="36165" x2="7813" y2="36165"/>
                        <a14:backgroundMark x1="7617" y1="70146" x2="7617" y2="70146"/>
                        <a14:backgroundMark x1="33789" y1="93932" x2="33789" y2="93932"/>
                        <a14:backgroundMark x1="91602" y1="62379" x2="91602" y2="62379"/>
                        <a14:backgroundMark x1="94336" y1="43932" x2="94336" y2="43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702" y="836712"/>
            <a:ext cx="6614864" cy="532289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3284984"/>
            <a:ext cx="7772400" cy="1470025"/>
          </a:xfrm>
        </p:spPr>
        <p:txBody>
          <a:bodyPr/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Réunion des Clubs 2017</a:t>
            </a:r>
            <a:b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</a:b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Bienvenue à Tous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3114684" cy="2409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770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556792"/>
            <a:ext cx="8707065" cy="4080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38407" y="227436"/>
            <a:ext cx="17892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Calendrier</a:t>
            </a:r>
            <a:endParaRPr lang="fr-F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113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/>
            </a:gs>
            <a:gs pos="0">
              <a:schemeClr val="accent2">
                <a:lumMod val="40000"/>
                <a:lumOff val="60000"/>
              </a:schemeClr>
            </a:gs>
            <a:gs pos="6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688" y1="37313" x2="9688" y2="37313"/>
                        <a14:foregroundMark x1="72031" y1="67537" x2="72031" y2="67537"/>
                        <a14:foregroundMark x1="88281" y1="42910" x2="88281" y2="42910"/>
                      </a14:backgroundRemoval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4719"/>
            <a:ext cx="9066579" cy="379663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fr-FR" b="1" dirty="0" smtClean="0">
                <a:latin typeface="Baskerville Old Face" panose="02020602080505020303" pitchFamily="18" charset="0"/>
              </a:rPr>
              <a:t>PROJET SPORTIF</a:t>
            </a:r>
            <a:br>
              <a:rPr lang="fr-FR" b="1" dirty="0" smtClean="0">
                <a:latin typeface="Baskerville Old Face" panose="02020602080505020303" pitchFamily="18" charset="0"/>
              </a:rPr>
            </a:br>
            <a:r>
              <a:rPr lang="fr-FR" b="1" dirty="0" smtClean="0">
                <a:latin typeface="Baskerville Old Face" panose="02020602080505020303" pitchFamily="18" charset="0"/>
              </a:rPr>
              <a:t>2017</a:t>
            </a:r>
            <a:endParaRPr lang="fr-FR" b="1" dirty="0">
              <a:latin typeface="Baskerville Old Face" panose="02020602080505020303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2608" y="1412776"/>
            <a:ext cx="799288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 </a:t>
            </a:r>
            <a:r>
              <a:rPr lang="fr-FR" sz="2100" b="1" dirty="0" smtClean="0">
                <a:latin typeface="Californian FB" panose="0207040306080B030204" pitchFamily="18" charset="0"/>
              </a:rPr>
              <a:t>Conformément aux attentes  de nos institutionnels, nos objectifs sont liés à nos prérogatives;</a:t>
            </a:r>
          </a:p>
          <a:p>
            <a:endParaRPr lang="fr-FR" sz="2100" b="1" dirty="0" smtClean="0">
              <a:latin typeface="Californian FB" panose="0207040306080B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100" b="1" dirty="0" smtClean="0">
                <a:latin typeface="Californian FB" panose="0207040306080B030204" pitchFamily="18" charset="0"/>
              </a:rPr>
              <a:t>Développement de la pratique  (diversité)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100" b="1" dirty="0" smtClean="0">
                <a:latin typeface="Californian FB" panose="0207040306080B030204" pitchFamily="18" charset="0"/>
              </a:rPr>
              <a:t>Développement de la pratique féminine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100" b="1" dirty="0" smtClean="0">
                <a:latin typeface="Californian FB" panose="0207040306080B030204" pitchFamily="18" charset="0"/>
              </a:rPr>
              <a:t>Formation des cadres, bénévoles et arbitres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100" b="1" dirty="0" smtClean="0">
                <a:latin typeface="Californian FB" panose="0207040306080B030204" pitchFamily="18" charset="0"/>
              </a:rPr>
              <a:t>Développement de l’élite départementale formation encadrement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100" b="1" dirty="0" smtClean="0">
                <a:latin typeface="Californian FB" panose="0207040306080B030204" pitchFamily="18" charset="0"/>
              </a:rPr>
              <a:t>Développement de la pratique dans l’environnement scolaire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100" b="1" dirty="0" smtClean="0">
                <a:latin typeface="Californian FB" panose="0207040306080B030204" pitchFamily="18" charset="0"/>
              </a:rPr>
              <a:t>Transmission et éducation  aux valeurs de santé et bien être</a:t>
            </a:r>
          </a:p>
          <a:p>
            <a:endParaRPr lang="fr-FR" sz="2100" b="1" dirty="0">
              <a:latin typeface="Californian FB" panose="0207040306080B030204" pitchFamily="18" charset="0"/>
            </a:endParaRPr>
          </a:p>
          <a:p>
            <a:r>
              <a:rPr lang="fr-FR" sz="2100" b="1" dirty="0" smtClean="0">
                <a:latin typeface="Californian FB" panose="0207040306080B030204" pitchFamily="18" charset="0"/>
              </a:rPr>
              <a:t>Cependant, il nous appartient d’adapter le contenu à nos besoins spécifiques</a:t>
            </a:r>
          </a:p>
          <a:p>
            <a:endParaRPr lang="fr-FR" sz="2100" b="1" dirty="0">
              <a:latin typeface="Californian FB" panose="0207040306080B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100" b="1" dirty="0" smtClean="0">
                <a:latin typeface="Californian FB" panose="0207040306080B030204" pitchFamily="18" charset="0"/>
              </a:rPr>
              <a:t>Changement de la réglementation  des catégories d’Ages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b="1" dirty="0">
              <a:latin typeface="Californian FB" panose="0207040306080B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52278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4">
                <a:lumMod val="40000"/>
                <a:lumOff val="60000"/>
              </a:schemeClr>
            </a:gs>
            <a:gs pos="0">
              <a:schemeClr val="accent2">
                <a:lumMod val="40000"/>
                <a:lumOff val="60000"/>
              </a:schemeClr>
            </a:gs>
            <a:gs pos="6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267"/>
          <a:stretch/>
        </p:blipFill>
        <p:spPr>
          <a:xfrm>
            <a:off x="1259632" y="223276"/>
            <a:ext cx="6120680" cy="616346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-171468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smtClean="0">
                <a:latin typeface="Baskerville Old Face" panose="02020602080505020303" pitchFamily="18" charset="0"/>
              </a:rPr>
              <a:t>EDJ et CHALLENGE</a:t>
            </a:r>
            <a:endParaRPr lang="fr-FR" sz="3200" dirty="0">
              <a:latin typeface="Baskerville Old Face" panose="02020602080505020303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01394" y="620688"/>
            <a:ext cx="828092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 </a:t>
            </a:r>
            <a:r>
              <a:rPr lang="fr-FR" sz="2000" b="1" u="sng" dirty="0" smtClean="0"/>
              <a:t>EDJ </a:t>
            </a:r>
            <a:r>
              <a:rPr lang="fr-FR" sz="2000" b="1" u="sng" dirty="0">
                <a:latin typeface="Baskerville Old Face" panose="02020602080505020303" pitchFamily="18" charset="0"/>
              </a:rPr>
              <a:t>fleuret Epée M7 à M11 Fleuret et M11 Epée</a:t>
            </a:r>
          </a:p>
          <a:p>
            <a:pPr algn="ctr"/>
            <a:endParaRPr lang="fr-FR" sz="2000" b="1" u="sng" dirty="0" smtClean="0"/>
          </a:p>
          <a:p>
            <a:pPr algn="ctr"/>
            <a:r>
              <a:rPr lang="fr-FR" sz="2000" b="1" dirty="0" smtClean="0">
                <a:latin typeface="Baskerville Old Face" panose="02020602080505020303" pitchFamily="18" charset="0"/>
              </a:rPr>
              <a:t>1 er EDJ Montigny les Cormeilles 05 novembre 2016, </a:t>
            </a:r>
            <a:r>
              <a:rPr lang="fr-FR" b="1" dirty="0" smtClean="0">
                <a:latin typeface="Baskerville Old Face" panose="02020602080505020303" pitchFamily="18" charset="0"/>
              </a:rPr>
              <a:t>2 </a:t>
            </a:r>
            <a:r>
              <a:rPr lang="fr-FR" b="1" dirty="0" err="1" smtClean="0">
                <a:latin typeface="Baskerville Old Face" panose="02020602080505020303" pitchFamily="18" charset="0"/>
              </a:rPr>
              <a:t>nd</a:t>
            </a:r>
            <a:r>
              <a:rPr lang="fr-FR" b="1" dirty="0" smtClean="0">
                <a:latin typeface="Baskerville Old Face" panose="02020602080505020303" pitchFamily="18" charset="0"/>
              </a:rPr>
              <a:t> EDJ  Beaumont ou Franconville 04 Mars 2017, 3 </a:t>
            </a:r>
            <a:r>
              <a:rPr lang="fr-FR" b="1" dirty="0" err="1" smtClean="0">
                <a:latin typeface="Baskerville Old Face" panose="02020602080505020303" pitchFamily="18" charset="0"/>
              </a:rPr>
              <a:t>eme</a:t>
            </a:r>
            <a:r>
              <a:rPr lang="fr-FR" b="1" dirty="0" smtClean="0">
                <a:latin typeface="Baskerville Old Face" panose="02020602080505020303" pitchFamily="18" charset="0"/>
              </a:rPr>
              <a:t> EDJ Plessis Bouchard 14 Mai 2017 et Blasons rouge</a:t>
            </a:r>
          </a:p>
          <a:p>
            <a:endParaRPr lang="fr-FR" dirty="0">
              <a:latin typeface="Baskerville Old Face" panose="02020602080505020303" pitchFamily="18" charset="0"/>
            </a:endParaRPr>
          </a:p>
          <a:p>
            <a:r>
              <a:rPr lang="fr-FR" dirty="0" smtClean="0">
                <a:latin typeface="Baskerville Old Face" panose="02020602080505020303" pitchFamily="18" charset="0"/>
              </a:rPr>
              <a:t>Pour les EDJ, pour être plus efficace et pour une meilleure gestion du temps, nous souhaiterions reprendre ce qui se fait aux </a:t>
            </a:r>
            <a:r>
              <a:rPr lang="fr-FR" dirty="0" err="1">
                <a:latin typeface="Baskerville Old Face" panose="02020602080505020303" pitchFamily="18" charset="0"/>
              </a:rPr>
              <a:t>E</a:t>
            </a:r>
            <a:r>
              <a:rPr lang="fr-FR" dirty="0" err="1" smtClean="0">
                <a:latin typeface="Baskerville Old Face" panose="02020602080505020303" pitchFamily="18" charset="0"/>
              </a:rPr>
              <a:t>dj</a:t>
            </a:r>
            <a:r>
              <a:rPr lang="fr-FR" dirty="0" smtClean="0">
                <a:latin typeface="Baskerville Old Face" panose="02020602080505020303" pitchFamily="18" charset="0"/>
              </a:rPr>
              <a:t> en épée par équipe. </a:t>
            </a:r>
          </a:p>
          <a:p>
            <a:r>
              <a:rPr lang="fr-FR" dirty="0" smtClean="0">
                <a:latin typeface="Baskerville Old Face" panose="02020602080505020303" pitchFamily="18" charset="0"/>
              </a:rPr>
              <a:t>Les matchs démarrent au signal du directoire technique et sont arrêtés par le directoire technique à la fin du temps de la catégorie. En cas d’ex aequo, le vainqueur est déterminé de la façon suivante;  la dernière touche, à défaut, la dernière prise de priorité.</a:t>
            </a:r>
          </a:p>
          <a:p>
            <a:endParaRPr lang="fr-FR" sz="1200" dirty="0" smtClean="0">
              <a:latin typeface="Baskerville Old Face" panose="02020602080505020303" pitchFamily="18" charset="0"/>
            </a:endParaRPr>
          </a:p>
          <a:p>
            <a:pPr algn="ctr"/>
            <a:r>
              <a:rPr lang="fr-FR" b="1" u="sng" dirty="0" smtClean="0"/>
              <a:t>Challenge</a:t>
            </a:r>
          </a:p>
          <a:p>
            <a:pPr algn="ctr"/>
            <a:r>
              <a:rPr lang="fr-FR" dirty="0" smtClean="0"/>
              <a:t> 12 Mars 2017 Montigny les Cormeilles Fleuret </a:t>
            </a:r>
            <a:r>
              <a:rPr lang="fr-FR" dirty="0" smtClean="0"/>
              <a:t>M9/M11</a:t>
            </a:r>
          </a:p>
          <a:p>
            <a:pPr algn="ctr"/>
            <a:r>
              <a:rPr lang="fr-FR" dirty="0" smtClean="0"/>
              <a:t>8 Janvier Challenge du Plessis Bouchard M9 à M17</a:t>
            </a:r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fr-FR" b="1" u="sng" dirty="0" smtClean="0"/>
              <a:t>Classement  Départemental</a:t>
            </a:r>
          </a:p>
          <a:p>
            <a:pPr algn="ctr"/>
            <a:r>
              <a:rPr lang="fr-FR" dirty="0" smtClean="0"/>
              <a:t>Chaque participation aux EDJ = 20pts </a:t>
            </a:r>
            <a:r>
              <a:rPr lang="fr-FR" dirty="0" err="1" smtClean="0"/>
              <a:t>Coef</a:t>
            </a:r>
            <a:r>
              <a:rPr lang="fr-FR" dirty="0" smtClean="0"/>
              <a:t> 1</a:t>
            </a:r>
          </a:p>
          <a:p>
            <a:pPr algn="ctr"/>
            <a:r>
              <a:rPr lang="fr-FR" dirty="0" smtClean="0"/>
              <a:t>La participation  au Challenge  et Championnat Départemental  se fera en fonction du classement général du tireur.</a:t>
            </a:r>
          </a:p>
          <a:p>
            <a:pPr algn="ctr"/>
            <a:r>
              <a:rPr lang="fr-FR" dirty="0" smtClean="0"/>
              <a:t>Championnat Départemental et Challenge </a:t>
            </a:r>
            <a:r>
              <a:rPr lang="fr-FR" dirty="0" err="1" smtClean="0"/>
              <a:t>Coef</a:t>
            </a:r>
            <a:r>
              <a:rPr lang="fr-FR" dirty="0" smtClean="0"/>
              <a:t> 1,5</a:t>
            </a:r>
          </a:p>
          <a:p>
            <a:pPr algn="ctr"/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034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4">
                <a:lumMod val="40000"/>
                <a:lumOff val="60000"/>
              </a:schemeClr>
            </a:gs>
            <a:gs pos="18000">
              <a:schemeClr val="accent2">
                <a:lumMod val="40000"/>
                <a:lumOff val="60000"/>
              </a:schemeClr>
            </a:gs>
            <a:gs pos="71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932" y1="2907" x2="9932" y2="2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50" y="1022712"/>
            <a:ext cx="5423098" cy="319442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00" b="97900" l="0" r="91608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4" y="2924614"/>
            <a:ext cx="3864477" cy="386061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FORMATION ARBITRAGE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anose="0207040306080B030204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9512" y="1844824"/>
            <a:ext cx="80648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ambria" panose="02040503050406030204" pitchFamily="18" charset="0"/>
              </a:rPr>
              <a:t>L’objectif est de permettre à nos arbitres d’être dans </a:t>
            </a:r>
            <a:r>
              <a:rPr lang="fr-FR" b="1" dirty="0" smtClean="0">
                <a:latin typeface="Cambria" panose="02040503050406030204" pitchFamily="18" charset="0"/>
              </a:rPr>
              <a:t>les </a:t>
            </a:r>
            <a:r>
              <a:rPr lang="fr-FR" b="1" dirty="0" smtClean="0">
                <a:latin typeface="Cambria" panose="02040503050406030204" pitchFamily="18" charset="0"/>
              </a:rPr>
              <a:t>meilleurs conditions de pratique tant sur le plan physique, technique que psychologique et émotionnel.</a:t>
            </a:r>
          </a:p>
          <a:p>
            <a:endParaRPr lang="fr-FR" b="1" dirty="0" smtClean="0">
              <a:latin typeface="Cambria" panose="02040503050406030204" pitchFamily="18" charset="0"/>
            </a:endParaRPr>
          </a:p>
          <a:p>
            <a:pPr algn="ctr"/>
            <a:r>
              <a:rPr lang="fr-FR" b="1" dirty="0" smtClean="0">
                <a:latin typeface="Cambria" panose="02040503050406030204" pitchFamily="18" charset="0"/>
              </a:rPr>
              <a:t>STAGE A BEAUMONT 03/12/2016 et 03/11/2017</a:t>
            </a:r>
          </a:p>
          <a:p>
            <a:pPr algn="ctr"/>
            <a:r>
              <a:rPr lang="fr-FR" b="1" dirty="0" smtClean="0">
                <a:latin typeface="Cambria" panose="02040503050406030204" pitchFamily="18" charset="0"/>
              </a:rPr>
              <a:t>(Découpage Type de 13h à 18h)</a:t>
            </a:r>
          </a:p>
          <a:p>
            <a:pPr algn="ctr"/>
            <a:endParaRPr lang="fr-FR" b="1" dirty="0">
              <a:latin typeface="Cambria" panose="02040503050406030204" pitchFamily="18" charset="0"/>
            </a:endParaRPr>
          </a:p>
          <a:p>
            <a:pPr lvl="7"/>
            <a:r>
              <a:rPr lang="fr-FR" b="1" dirty="0" smtClean="0">
                <a:latin typeface="Cambria" panose="02040503050406030204" pitchFamily="18" charset="0"/>
              </a:rPr>
              <a:t>13h00  Accueil des stagiaires</a:t>
            </a:r>
          </a:p>
          <a:p>
            <a:pPr lvl="7"/>
            <a:r>
              <a:rPr lang="fr-FR" b="1" dirty="0" smtClean="0">
                <a:latin typeface="Cambria" panose="02040503050406030204" pitchFamily="18" charset="0"/>
              </a:rPr>
              <a:t>13h30 -14h30  Approche comportementale </a:t>
            </a:r>
            <a:r>
              <a:rPr lang="fr-FR" b="1" dirty="0">
                <a:latin typeface="Cambria" panose="02040503050406030204" pitchFamily="18" charset="0"/>
              </a:rPr>
              <a:t>de </a:t>
            </a:r>
            <a:r>
              <a:rPr lang="fr-FR" b="1" dirty="0" smtClean="0">
                <a:latin typeface="Cambria" panose="02040503050406030204" pitchFamily="18" charset="0"/>
              </a:rPr>
              <a:t>l’arbitre</a:t>
            </a:r>
          </a:p>
          <a:p>
            <a:pPr lvl="7"/>
            <a:r>
              <a:rPr lang="fr-FR" b="1" dirty="0" smtClean="0">
                <a:latin typeface="Cambria" panose="02040503050406030204" pitchFamily="18" charset="0"/>
              </a:rPr>
              <a:t>14h30 -15h30  Analyse vidéo</a:t>
            </a:r>
          </a:p>
          <a:p>
            <a:pPr lvl="7"/>
            <a:r>
              <a:rPr lang="fr-FR" b="1" dirty="0" smtClean="0">
                <a:latin typeface="Cambria" panose="02040503050406030204" pitchFamily="18" charset="0"/>
              </a:rPr>
              <a:t>16h00-17h30  Mise en situation</a:t>
            </a:r>
          </a:p>
          <a:p>
            <a:pPr lvl="7"/>
            <a:r>
              <a:rPr lang="fr-FR" b="1" dirty="0" smtClean="0">
                <a:latin typeface="Cambria" panose="02040503050406030204" pitchFamily="18" charset="0"/>
              </a:rPr>
              <a:t>17h30-18h00   Débriefing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682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8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538" y="3933057"/>
            <a:ext cx="3785467" cy="237104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Master M9 et M11/Spectacle Artistique</a:t>
            </a:r>
            <a:br>
              <a:rPr lang="fr-F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</a:br>
            <a:r>
              <a:rPr lang="fr-F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Fêtes de Ligue</a:t>
            </a:r>
            <a:endParaRPr lang="fr-F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anose="0207040306080B0302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99592" y="4381737"/>
            <a:ext cx="6120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Conditions  </a:t>
            </a:r>
            <a:r>
              <a:rPr lang="fr-FR" sz="2400" b="1" dirty="0" smtClean="0"/>
              <a:t>d’accès </a:t>
            </a:r>
            <a:r>
              <a:rPr lang="fr-FR" sz="2400" b="1" dirty="0" smtClean="0"/>
              <a:t>fêtes de ligues: </a:t>
            </a:r>
          </a:p>
          <a:p>
            <a:r>
              <a:rPr lang="fr-FR" sz="2400" b="1" dirty="0" smtClean="0"/>
              <a:t>Participation à  2 </a:t>
            </a:r>
            <a:r>
              <a:rPr lang="fr-FR" sz="2400" b="1" dirty="0" err="1"/>
              <a:t>E</a:t>
            </a:r>
            <a:r>
              <a:rPr lang="fr-FR" sz="2400" b="1" dirty="0" err="1" smtClean="0"/>
              <a:t>dj</a:t>
            </a:r>
            <a:r>
              <a:rPr lang="fr-FR" sz="2400" b="1" dirty="0" smtClean="0"/>
              <a:t>, </a:t>
            </a:r>
          </a:p>
          <a:p>
            <a:r>
              <a:rPr lang="fr-FR" sz="2400" b="1" dirty="0" smtClean="0"/>
              <a:t>2 </a:t>
            </a:r>
            <a:r>
              <a:rPr lang="fr-FR" sz="2400" b="1" dirty="0" smtClean="0"/>
              <a:t>Challenges </a:t>
            </a:r>
            <a:endParaRPr lang="fr-FR" sz="2400" b="1" dirty="0" smtClean="0"/>
          </a:p>
          <a:p>
            <a:r>
              <a:rPr lang="fr-FR" sz="2400" b="1" dirty="0"/>
              <a:t>C</a:t>
            </a:r>
            <a:r>
              <a:rPr lang="fr-FR" sz="2400" b="1" dirty="0" smtClean="0"/>
              <a:t>hampionnat Départemental</a:t>
            </a:r>
          </a:p>
          <a:p>
            <a:r>
              <a:rPr lang="fr-FR" sz="2400" b="1" dirty="0" smtClean="0"/>
              <a:t>4 premiers du Master</a:t>
            </a:r>
            <a:endParaRPr lang="fr-FR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611560" y="1642089"/>
            <a:ext cx="79365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L’idée du Master est de mettre en valeur cette catégorie et profiter de l’occasion pour en faire un spectacle et mettre en valeur l’escrime artistique.</a:t>
            </a:r>
          </a:p>
          <a:p>
            <a:endParaRPr lang="fr-FR" sz="2000" b="1" dirty="0"/>
          </a:p>
          <a:p>
            <a:r>
              <a:rPr lang="fr-FR" sz="2000" b="1" dirty="0" smtClean="0"/>
              <a:t>Ouverture « Spectacle d’escrime Artistique, avec les clubs du </a:t>
            </a:r>
            <a:r>
              <a:rPr lang="fr-FR" sz="2000" b="1" dirty="0" smtClean="0"/>
              <a:t>département », </a:t>
            </a:r>
            <a:r>
              <a:rPr lang="fr-FR" sz="2000" b="1" dirty="0" smtClean="0"/>
              <a:t>ensuite présentation des athlètes et début des matchs puis ½  finale jusqu'à finale sur piste podium.   </a:t>
            </a:r>
          </a:p>
          <a:p>
            <a:r>
              <a:rPr lang="fr-FR" sz="2000" b="1" dirty="0" smtClean="0"/>
              <a:t>Remise des Récompenses.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69184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accent2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8862" r="899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99770"/>
            <a:ext cx="9096672" cy="45483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Algerian" panose="04020705040A02060702" pitchFamily="82" charset="0"/>
              </a:rPr>
              <a:t>DAME DE PIQUE</a:t>
            </a:r>
            <a:endParaRPr lang="fr-FR" dirty="0">
              <a:latin typeface="Algerian" panose="04020705040A02060702" pitchFamily="8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20687" y="1916832"/>
            <a:ext cx="66247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Calligraph421 BT" panose="03060702050402020204" pitchFamily="66" charset="0"/>
              </a:rPr>
              <a:t>L’ancienne formule arrivant en bout de course, nous avons repenser la formule à destination des pratiquantes féminines,  déjà dans nos clubs en les fidélisant avec un nouveau format.</a:t>
            </a:r>
          </a:p>
          <a:p>
            <a:endParaRPr lang="fr-FR" sz="2000" dirty="0" smtClean="0">
              <a:latin typeface="Calligraph421 BT" panose="03060702050402020204" pitchFamily="66" charset="0"/>
            </a:endParaRPr>
          </a:p>
          <a:p>
            <a:pPr algn="ctr"/>
            <a:r>
              <a:rPr lang="fr-FR" sz="2000" dirty="0" smtClean="0">
                <a:latin typeface="Calligraph421 BT" panose="03060702050402020204" pitchFamily="66" charset="0"/>
              </a:rPr>
              <a:t> </a:t>
            </a:r>
            <a:r>
              <a:rPr lang="fr-FR" sz="2000" b="1" dirty="0" smtClean="0">
                <a:latin typeface="Calligraph421 BT" panose="03060702050402020204" pitchFamily="66" charset="0"/>
              </a:rPr>
              <a:t>MATIN (Technique)</a:t>
            </a:r>
          </a:p>
          <a:p>
            <a:r>
              <a:rPr lang="fr-FR" sz="2000" dirty="0" smtClean="0">
                <a:latin typeface="Calligraph421 BT" panose="03060702050402020204" pitchFamily="66" charset="0"/>
              </a:rPr>
              <a:t>             Leçon individuelle avec athlète de Haut niveau </a:t>
            </a:r>
          </a:p>
          <a:p>
            <a:endParaRPr lang="fr-FR" sz="2000" dirty="0" smtClean="0">
              <a:latin typeface="Calligraph421 BT" panose="03060702050402020204" pitchFamily="66" charset="0"/>
            </a:endParaRPr>
          </a:p>
          <a:p>
            <a:pPr algn="ctr"/>
            <a:r>
              <a:rPr lang="fr-FR" sz="2000" b="1" dirty="0" smtClean="0">
                <a:latin typeface="Calligraph421 BT" panose="03060702050402020204" pitchFamily="66" charset="0"/>
              </a:rPr>
              <a:t>REPAS en Commun</a:t>
            </a:r>
          </a:p>
          <a:p>
            <a:pPr algn="ctr"/>
            <a:endParaRPr lang="fr-FR" sz="2000" b="1" dirty="0" smtClean="0">
              <a:latin typeface="Calligraph421 BT" panose="03060702050402020204" pitchFamily="66" charset="0"/>
            </a:endParaRPr>
          </a:p>
          <a:p>
            <a:pPr algn="ctr"/>
            <a:r>
              <a:rPr lang="fr-FR" sz="2000" b="1" dirty="0" smtClean="0">
                <a:latin typeface="Calligraph421 BT" panose="03060702050402020204" pitchFamily="66" charset="0"/>
              </a:rPr>
              <a:t>APRES MIDI  (</a:t>
            </a:r>
            <a:r>
              <a:rPr lang="fr-FR" sz="2000" b="1" dirty="0" err="1" smtClean="0">
                <a:latin typeface="Calligraph421 BT" panose="03060702050402020204" pitchFamily="66" charset="0"/>
              </a:rPr>
              <a:t>Xfine</a:t>
            </a:r>
            <a:r>
              <a:rPr lang="fr-FR" sz="2000" b="1" dirty="0" smtClean="0">
                <a:latin typeface="Calligraph421 BT" panose="03060702050402020204" pitchFamily="66" charset="0"/>
              </a:rPr>
              <a:t>)</a:t>
            </a:r>
          </a:p>
          <a:p>
            <a:r>
              <a:rPr lang="fr-FR" sz="2000" dirty="0" smtClean="0">
                <a:latin typeface="Calligraph421 BT" panose="03060702050402020204" pitchFamily="66" charset="0"/>
              </a:rPr>
              <a:t>Rencontre par équipe de 3, tirage  de l’arme au sort en 12 touches</a:t>
            </a:r>
          </a:p>
          <a:p>
            <a:endParaRPr lang="fr-FR" sz="2000" dirty="0">
              <a:latin typeface="Calligraph421 BT" panose="03060702050402020204" pitchFamily="66" charset="0"/>
            </a:endParaRPr>
          </a:p>
          <a:p>
            <a:pPr algn="ctr"/>
            <a:r>
              <a:rPr lang="fr-FR" sz="2000" b="1" dirty="0" smtClean="0">
                <a:latin typeface="Calligraph421 BT" panose="03060702050402020204" pitchFamily="66" charset="0"/>
              </a:rPr>
              <a:t>Récompenses</a:t>
            </a:r>
            <a:endParaRPr lang="fr-FR" sz="2000" b="1" dirty="0">
              <a:latin typeface="Calligraph421 BT" panose="03060702050402020204" pitchFamily="66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404665"/>
            <a:ext cx="1224136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157" b="95869" l="17269" r="693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36" t="39788" r="30015"/>
          <a:stretch/>
        </p:blipFill>
        <p:spPr>
          <a:xfrm>
            <a:off x="-22909" y="-418500"/>
            <a:ext cx="1990745" cy="291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0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6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5"/>
            <a:ext cx="7737595" cy="47875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Critérium National Handisport du 95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364088" y="2060848"/>
            <a:ext cx="33843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/>
              <a:t>Le comité est partenaire de cette action, </a:t>
            </a:r>
          </a:p>
          <a:p>
            <a:r>
              <a:rPr lang="fr-FR" sz="2000" i="1" dirty="0" smtClean="0"/>
              <a:t>nous recherchons des bénévoles pour l’installation, personnel de piste, buvette….</a:t>
            </a:r>
            <a:endParaRPr lang="fr-FR" sz="2000" i="1" dirty="0"/>
          </a:p>
        </p:txBody>
      </p:sp>
    </p:spTree>
    <p:extLst>
      <p:ext uri="{BB962C8B-B14F-4D97-AF65-F5344CB8AC3E}">
        <p14:creationId xmlns:p14="http://schemas.microsoft.com/office/powerpoint/2010/main" val="40550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55775" y="116632"/>
            <a:ext cx="6553263" cy="11430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Showcard Gothic" panose="04020904020102020604" pitchFamily="82" charset="0"/>
              </a:rPr>
              <a:t>Championnat départemental</a:t>
            </a:r>
            <a:endParaRPr lang="fr-FR" sz="2400" dirty="0">
              <a:solidFill>
                <a:schemeClr val="bg1"/>
              </a:solidFill>
              <a:latin typeface="Showcard Gothic" panose="04020904020102020604" pitchFamily="8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97035" y="2492896"/>
            <a:ext cx="7776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Same</a:t>
            </a:r>
            <a:r>
              <a:rPr lang="fr-FR" sz="2400" b="1" dirty="0" smtClean="0">
                <a:solidFill>
                  <a:schemeClr val="bg1"/>
                </a:solidFill>
              </a:rPr>
              <a:t>di 10 et Dimanche 11 Juin 2017 à Magny </a:t>
            </a:r>
            <a:r>
              <a:rPr lang="fr-FR" sz="2400" b="1" dirty="0" smtClean="0"/>
              <a:t>en Vexin</a:t>
            </a:r>
          </a:p>
          <a:p>
            <a:pPr algn="ctr"/>
            <a:endParaRPr lang="fr-FR" sz="2400" b="1" dirty="0" smtClean="0">
              <a:solidFill>
                <a:schemeClr val="bg1"/>
              </a:solidFill>
            </a:endParaRPr>
          </a:p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Thém</a:t>
            </a:r>
            <a:r>
              <a:rPr lang="fr-FR" sz="2400" b="1" dirty="0" smtClean="0"/>
              <a:t>atique</a:t>
            </a:r>
            <a:r>
              <a:rPr lang="fr-FR" sz="2400" b="1" dirty="0" smtClean="0">
                <a:solidFill>
                  <a:schemeClr val="bg1"/>
                </a:solidFill>
              </a:rPr>
              <a:t> Star </a:t>
            </a:r>
            <a:r>
              <a:rPr lang="fr-FR" sz="2400" b="1" dirty="0" err="1" smtClean="0">
                <a:solidFill>
                  <a:schemeClr val="bg1"/>
                </a:solidFill>
              </a:rPr>
              <a:t>wars</a:t>
            </a:r>
            <a:r>
              <a:rPr lang="fr-FR" sz="2400" b="1" dirty="0" smtClean="0">
                <a:solidFill>
                  <a:schemeClr val="bg1"/>
                </a:solidFill>
              </a:rPr>
              <a:t> avec une </a:t>
            </a:r>
            <a:r>
              <a:rPr lang="fr-FR" sz="2400" b="1" dirty="0" smtClean="0"/>
              <a:t>expo</a:t>
            </a:r>
            <a:r>
              <a:rPr lang="fr-FR" sz="2400" b="1" dirty="0" smtClean="0">
                <a:solidFill>
                  <a:schemeClr val="bg1"/>
                </a:solidFill>
              </a:rPr>
              <a:t> Star </a:t>
            </a:r>
            <a:r>
              <a:rPr lang="fr-FR" sz="2400" b="1" dirty="0" err="1" smtClean="0">
                <a:solidFill>
                  <a:schemeClr val="bg1"/>
                </a:solidFill>
              </a:rPr>
              <a:t>Wars</a:t>
            </a:r>
            <a:endParaRPr lang="fr-FR" sz="2400" b="1" dirty="0" smtClean="0">
              <a:solidFill>
                <a:schemeClr val="bg1"/>
              </a:solidFill>
            </a:endParaRPr>
          </a:p>
          <a:p>
            <a:pPr algn="ctr"/>
            <a:r>
              <a:rPr lang="fr-FR" sz="2400" b="1" dirty="0" smtClean="0"/>
              <a:t>Présence de </a:t>
            </a:r>
            <a:r>
              <a:rPr lang="fr-FR" sz="2400" b="1" dirty="0" err="1" smtClean="0"/>
              <a:t>Leon</a:t>
            </a:r>
            <a:r>
              <a:rPr lang="fr-FR" sz="2400" b="1" dirty="0" smtClean="0"/>
              <a:t> PA</a:t>
            </a:r>
            <a:r>
              <a:rPr lang="fr-FR" sz="2400" b="1" dirty="0" smtClean="0">
                <a:solidFill>
                  <a:schemeClr val="bg1"/>
                </a:solidFill>
              </a:rPr>
              <a:t>UL</a:t>
            </a:r>
          </a:p>
          <a:p>
            <a:pPr algn="ctr"/>
            <a:endParaRPr lang="fr-FR" sz="2400" b="1" dirty="0" smtClean="0">
              <a:solidFill>
                <a:schemeClr val="bg1"/>
              </a:solidFill>
            </a:endParaRPr>
          </a:p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Démonstration </a:t>
            </a:r>
            <a:r>
              <a:rPr lang="fr-FR" sz="2400" b="1" dirty="0" smtClean="0"/>
              <a:t>sabre laser samedi et dim</a:t>
            </a:r>
            <a:r>
              <a:rPr lang="fr-FR" sz="2400" b="1" dirty="0" smtClean="0">
                <a:solidFill>
                  <a:schemeClr val="bg1"/>
                </a:solidFill>
              </a:rPr>
              <a:t>anche et initiation tous le </a:t>
            </a:r>
            <a:r>
              <a:rPr lang="fr-FR" sz="2400" b="1" dirty="0" err="1" smtClean="0">
                <a:solidFill>
                  <a:schemeClr val="bg1"/>
                </a:solidFill>
              </a:rPr>
              <a:t>week</a:t>
            </a:r>
            <a:r>
              <a:rPr lang="fr-FR" sz="2400" b="1" dirty="0" smtClean="0">
                <a:solidFill>
                  <a:schemeClr val="bg1"/>
                </a:solidFill>
              </a:rPr>
              <a:t> en</a:t>
            </a:r>
            <a:r>
              <a:rPr lang="fr-FR" sz="2400" b="1" dirty="0" smtClean="0"/>
              <a:t>d</a:t>
            </a:r>
            <a:endParaRPr lang="fr-FR" sz="24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3079932" cy="158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0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9" y="2132856"/>
            <a:ext cx="3093676" cy="2880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55976" y="548680"/>
            <a:ext cx="4104456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>
                <a:latin typeface="Algerian" panose="04020705040A02060702" pitchFamily="82" charset="0"/>
              </a:rPr>
              <a:t>Référents</a:t>
            </a:r>
            <a:endParaRPr lang="fr-FR" dirty="0">
              <a:latin typeface="Algerian" panose="04020705040A02060702" pitchFamily="8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419872" y="1853429"/>
            <a:ext cx="525658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Le comité recherche un référent pour l’épée sur le département:</a:t>
            </a:r>
          </a:p>
          <a:p>
            <a:r>
              <a:rPr lang="fr-FR" sz="2000" b="1" dirty="0" smtClean="0"/>
              <a:t>En relation avec les ATD, il évaluera les arbitres épéiste en formation sur les EDJ de ligues et transmettra ses infos aux ATD. Il doit être arbitre Régional.</a:t>
            </a:r>
          </a:p>
          <a:p>
            <a:endParaRPr lang="fr-FR" sz="2000" b="1" dirty="0"/>
          </a:p>
          <a:p>
            <a:r>
              <a:rPr lang="fr-FR" sz="2000" b="1" dirty="0" smtClean="0"/>
              <a:t>Référent Loisirs; nous cherchons quelqu’un pour fédérer la pratique loisir et être force de proposition sur cette pratique dans l’élaboration des projets du département.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888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54" y="188640"/>
            <a:ext cx="8981733" cy="655272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Projet associatif</a:t>
            </a:r>
            <a:endParaRPr lang="fr-F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43608" y="4581128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Le projet associatif est la trame qui guide l’action du comité sur le mandat olympique. Il  est en réécriture et sera soumis  au comité directeur puis lors de notre prochaine AG.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05881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81472" y="2165648"/>
            <a:ext cx="6096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97" y="764704"/>
            <a:ext cx="7427174" cy="54006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27168" cy="634082"/>
          </a:xfrm>
        </p:spPr>
        <p:txBody>
          <a:bodyPr>
            <a:noAutofit/>
          </a:bodyPr>
          <a:lstStyle/>
          <a:p>
            <a:r>
              <a:rPr lang="fr-FR" sz="3200" dirty="0" smtClean="0">
                <a:latin typeface="Algerian" panose="04020705040A02060702" pitchFamily="82" charset="0"/>
              </a:rPr>
              <a:t>Ordre du jour</a:t>
            </a:r>
            <a:endParaRPr lang="fr-FR" sz="3200" dirty="0">
              <a:latin typeface="Algerian" panose="04020705040A020607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688632"/>
          </a:xfrm>
        </p:spPr>
        <p:txBody>
          <a:bodyPr>
            <a:normAutofit fontScale="25000" lnSpcReduction="20000"/>
          </a:bodyPr>
          <a:lstStyle/>
          <a:p>
            <a:pPr lvl="5"/>
            <a:r>
              <a:rPr lang="fr-FR" sz="8000" dirty="0">
                <a:latin typeface="Constantia" panose="02030602050306030303" pitchFamily="18" charset="0"/>
              </a:rPr>
              <a:t>Présentation du nouveau Comité élu </a:t>
            </a:r>
            <a:endParaRPr lang="fr-FR" sz="8000" dirty="0" smtClean="0">
              <a:latin typeface="Constantia" panose="02030602050306030303" pitchFamily="18" charset="0"/>
            </a:endParaRPr>
          </a:p>
          <a:p>
            <a:pPr lvl="6"/>
            <a:r>
              <a:rPr lang="fr-FR" sz="8000" dirty="0" smtClean="0">
                <a:latin typeface="Constantia" panose="02030602050306030303" pitchFamily="18" charset="0"/>
              </a:rPr>
              <a:t>Allocution </a:t>
            </a:r>
            <a:r>
              <a:rPr lang="fr-FR" sz="8000" dirty="0">
                <a:latin typeface="Constantia" panose="02030602050306030303" pitchFamily="18" charset="0"/>
              </a:rPr>
              <a:t>de la Présidente</a:t>
            </a:r>
            <a:endParaRPr lang="fr-FR" sz="4800" dirty="0">
              <a:latin typeface="Constantia" panose="02030602050306030303" pitchFamily="18" charset="0"/>
            </a:endParaRPr>
          </a:p>
          <a:p>
            <a:pPr lvl="5"/>
            <a:r>
              <a:rPr lang="fr-FR" sz="8000" dirty="0" smtClean="0">
                <a:latin typeface="Constantia" panose="02030602050306030303" pitchFamily="18" charset="0"/>
              </a:rPr>
              <a:t>Partenariat Privé</a:t>
            </a:r>
          </a:p>
          <a:p>
            <a:pPr lvl="5"/>
            <a:r>
              <a:rPr lang="fr-FR" sz="8000" dirty="0" smtClean="0">
                <a:latin typeface="Constantia" panose="02030602050306030303" pitchFamily="18" charset="0"/>
              </a:rPr>
              <a:t>Nouvelles pratiques</a:t>
            </a:r>
            <a:r>
              <a:rPr lang="fr-FR" sz="8000" dirty="0">
                <a:latin typeface="Constantia" panose="02030602050306030303" pitchFamily="18" charset="0"/>
              </a:rPr>
              <a:t> </a:t>
            </a:r>
            <a:endParaRPr lang="fr-FR" sz="4800" dirty="0">
              <a:latin typeface="Constantia" panose="02030602050306030303" pitchFamily="18" charset="0"/>
            </a:endParaRPr>
          </a:p>
          <a:p>
            <a:pPr lvl="5"/>
            <a:r>
              <a:rPr lang="fr-FR" sz="8000" dirty="0">
                <a:latin typeface="Constantia" panose="02030602050306030303" pitchFamily="18" charset="0"/>
              </a:rPr>
              <a:t>Calendrier du Département </a:t>
            </a:r>
            <a:endParaRPr lang="fr-FR" sz="8000" dirty="0" smtClean="0">
              <a:latin typeface="Constantia" panose="02030602050306030303" pitchFamily="18" charset="0"/>
            </a:endParaRPr>
          </a:p>
          <a:p>
            <a:pPr lvl="5"/>
            <a:r>
              <a:rPr lang="fr-FR" sz="8000" dirty="0" smtClean="0">
                <a:latin typeface="Constantia" panose="02030602050306030303" pitchFamily="18" charset="0"/>
              </a:rPr>
              <a:t>Projet </a:t>
            </a:r>
            <a:r>
              <a:rPr lang="fr-FR" sz="8000" dirty="0">
                <a:latin typeface="Constantia" panose="02030602050306030303" pitchFamily="18" charset="0"/>
              </a:rPr>
              <a:t>Sportif </a:t>
            </a:r>
            <a:endParaRPr lang="fr-FR" sz="8000" dirty="0" smtClean="0">
              <a:latin typeface="Constantia" panose="02030602050306030303" pitchFamily="18" charset="0"/>
            </a:endParaRPr>
          </a:p>
          <a:p>
            <a:pPr lvl="5"/>
            <a:r>
              <a:rPr lang="fr-FR" sz="8000" dirty="0" smtClean="0">
                <a:latin typeface="Constantia" panose="02030602050306030303" pitchFamily="18" charset="0"/>
              </a:rPr>
              <a:t>Nouvelle </a:t>
            </a:r>
            <a:r>
              <a:rPr lang="fr-FR" sz="8000" dirty="0">
                <a:latin typeface="Constantia" panose="02030602050306030303" pitchFamily="18" charset="0"/>
              </a:rPr>
              <a:t>réglementation</a:t>
            </a:r>
            <a:endParaRPr lang="fr-FR" sz="4800" dirty="0">
              <a:latin typeface="Constantia" panose="02030602050306030303" pitchFamily="18" charset="0"/>
            </a:endParaRPr>
          </a:p>
          <a:p>
            <a:pPr lvl="6"/>
            <a:r>
              <a:rPr lang="fr-FR" sz="8000" dirty="0">
                <a:latin typeface="Constantia" panose="02030602050306030303" pitchFamily="18" charset="0"/>
              </a:rPr>
              <a:t>EDJ et Challenge</a:t>
            </a:r>
            <a:endParaRPr lang="fr-FR" sz="4800" dirty="0">
              <a:latin typeface="Constantia" panose="02030602050306030303" pitchFamily="18" charset="0"/>
            </a:endParaRPr>
          </a:p>
          <a:p>
            <a:pPr lvl="6"/>
            <a:r>
              <a:rPr lang="fr-FR" sz="8000" dirty="0" smtClean="0">
                <a:latin typeface="Constantia" panose="02030602050306030303" pitchFamily="18" charset="0"/>
              </a:rPr>
              <a:t>Formation </a:t>
            </a:r>
            <a:r>
              <a:rPr lang="fr-FR" sz="8000" dirty="0">
                <a:latin typeface="Constantia" panose="02030602050306030303" pitchFamily="18" charset="0"/>
              </a:rPr>
              <a:t>Arbitrage</a:t>
            </a:r>
            <a:endParaRPr lang="fr-FR" sz="4800" dirty="0">
              <a:latin typeface="Constantia" panose="02030602050306030303" pitchFamily="18" charset="0"/>
            </a:endParaRPr>
          </a:p>
          <a:p>
            <a:pPr lvl="6"/>
            <a:r>
              <a:rPr lang="fr-FR" sz="8000" dirty="0">
                <a:latin typeface="Constantia" panose="02030602050306030303" pitchFamily="18" charset="0"/>
              </a:rPr>
              <a:t>Master</a:t>
            </a:r>
            <a:endParaRPr lang="fr-FR" sz="4800" dirty="0">
              <a:latin typeface="Constantia" panose="02030602050306030303" pitchFamily="18" charset="0"/>
            </a:endParaRPr>
          </a:p>
          <a:p>
            <a:pPr lvl="6"/>
            <a:r>
              <a:rPr lang="fr-FR" sz="8000" dirty="0" smtClean="0">
                <a:latin typeface="Constantia" panose="02030602050306030303" pitchFamily="18" charset="0"/>
              </a:rPr>
              <a:t>Dame </a:t>
            </a:r>
            <a:r>
              <a:rPr lang="fr-FR" sz="8000" dirty="0">
                <a:latin typeface="Constantia" panose="02030602050306030303" pitchFamily="18" charset="0"/>
              </a:rPr>
              <a:t>de Pique</a:t>
            </a:r>
            <a:endParaRPr lang="fr-FR" sz="4800" dirty="0">
              <a:latin typeface="Constantia" panose="02030602050306030303" pitchFamily="18" charset="0"/>
            </a:endParaRPr>
          </a:p>
          <a:p>
            <a:pPr lvl="6"/>
            <a:r>
              <a:rPr lang="fr-FR" sz="8000" dirty="0">
                <a:latin typeface="Constantia" panose="02030602050306030303" pitchFamily="18" charset="0"/>
              </a:rPr>
              <a:t>Championnat Départemental</a:t>
            </a:r>
            <a:endParaRPr lang="fr-FR" sz="4800" dirty="0">
              <a:latin typeface="Constantia" panose="02030602050306030303" pitchFamily="18" charset="0"/>
            </a:endParaRPr>
          </a:p>
          <a:p>
            <a:pPr lvl="6"/>
            <a:r>
              <a:rPr lang="fr-FR" sz="8000" dirty="0" smtClean="0">
                <a:latin typeface="Constantia" panose="02030602050306030303" pitchFamily="18" charset="0"/>
              </a:rPr>
              <a:t>Critérium National Handisport 95</a:t>
            </a:r>
            <a:endParaRPr lang="fr-FR" sz="4800" dirty="0">
              <a:latin typeface="Constantia" panose="02030602050306030303" pitchFamily="18" charset="0"/>
            </a:endParaRPr>
          </a:p>
          <a:p>
            <a:pPr lvl="5"/>
            <a:r>
              <a:rPr lang="fr-FR" sz="8000" dirty="0">
                <a:latin typeface="Constantia" panose="02030602050306030303" pitchFamily="18" charset="0"/>
              </a:rPr>
              <a:t>Référent Loisirs et référent épée. </a:t>
            </a:r>
            <a:endParaRPr lang="fr-FR" sz="8000" dirty="0" smtClean="0">
              <a:latin typeface="Constantia" panose="02030602050306030303" pitchFamily="18" charset="0"/>
            </a:endParaRPr>
          </a:p>
          <a:p>
            <a:pPr lvl="5"/>
            <a:r>
              <a:rPr lang="fr-FR" sz="8000" dirty="0" smtClean="0">
                <a:latin typeface="Constantia" panose="02030602050306030303" pitchFamily="18" charset="0"/>
              </a:rPr>
              <a:t>Projet </a:t>
            </a:r>
            <a:r>
              <a:rPr lang="fr-FR" sz="8000" dirty="0">
                <a:latin typeface="Constantia" panose="02030602050306030303" pitchFamily="18" charset="0"/>
              </a:rPr>
              <a:t>Associatif </a:t>
            </a:r>
            <a:endParaRPr lang="fr-FR" sz="8000" dirty="0" smtClean="0">
              <a:latin typeface="Constantia" panose="02030602050306030303" pitchFamily="18" charset="0"/>
            </a:endParaRPr>
          </a:p>
          <a:p>
            <a:pPr lvl="5"/>
            <a:r>
              <a:rPr lang="fr-FR" sz="8000" dirty="0">
                <a:latin typeface="Constantia" panose="02030602050306030303" pitchFamily="18" charset="0"/>
              </a:rPr>
              <a:t>Communication</a:t>
            </a:r>
          </a:p>
          <a:p>
            <a:pPr lvl="5"/>
            <a:r>
              <a:rPr lang="fr-FR" sz="8000" dirty="0" smtClean="0">
                <a:latin typeface="Constantia" panose="02030602050306030303" pitchFamily="18" charset="0"/>
              </a:rPr>
              <a:t>Questions </a:t>
            </a:r>
            <a:r>
              <a:rPr lang="fr-FR" sz="8000" dirty="0">
                <a:latin typeface="Constantia" panose="02030602050306030303" pitchFamily="18" charset="0"/>
              </a:rPr>
              <a:t>diverses </a:t>
            </a:r>
            <a:endParaRPr lang="fr-FR" sz="8000" dirty="0" smtClean="0">
              <a:latin typeface="Constantia" panose="02030602050306030303" pitchFamily="18" charset="0"/>
            </a:endParaRPr>
          </a:p>
          <a:p>
            <a:pPr lvl="5"/>
            <a:r>
              <a:rPr lang="fr-FR" sz="8000" dirty="0" smtClean="0">
                <a:latin typeface="Constantia" panose="02030602050306030303" pitchFamily="18" charset="0"/>
              </a:rPr>
              <a:t>Buffet </a:t>
            </a:r>
            <a:r>
              <a:rPr lang="fr-FR" sz="8000" dirty="0">
                <a:latin typeface="Constantia" panose="02030602050306030303" pitchFamily="18" charset="0"/>
              </a:rPr>
              <a:t>Dinatoire</a:t>
            </a:r>
            <a:endParaRPr lang="fr-FR" sz="4800" dirty="0">
              <a:latin typeface="Constantia" panose="02030602050306030303" pitchFamily="18" charset="0"/>
            </a:endParaRPr>
          </a:p>
          <a:p>
            <a:pPr marL="2171700" lvl="5" indent="0">
              <a:buNone/>
            </a:pPr>
            <a:r>
              <a:rPr lang="fr-FR" sz="7200" dirty="0">
                <a:latin typeface="Constantia" panose="02030602050306030303" pitchFamily="18" charset="0"/>
              </a:rPr>
              <a:t>			</a:t>
            </a:r>
            <a:r>
              <a:rPr lang="fr-FR" sz="4000" dirty="0">
                <a:latin typeface="Constantia" panose="02030602050306030303" pitchFamily="18" charset="0"/>
              </a:rPr>
              <a:t>	</a:t>
            </a:r>
            <a:r>
              <a:rPr lang="fr-FR" dirty="0"/>
              <a:t>				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86563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3" t="22718" r="293" b="30247"/>
          <a:stretch/>
        </p:blipFill>
        <p:spPr>
          <a:xfrm>
            <a:off x="1080120" y="138545"/>
            <a:ext cx="7164288" cy="1490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ZoneTexte 2"/>
          <p:cNvSpPr txBox="1"/>
          <p:nvPr/>
        </p:nvSpPr>
        <p:spPr>
          <a:xfrm>
            <a:off x="755576" y="2060848"/>
            <a:ext cx="748883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SITE INTERNET</a:t>
            </a:r>
          </a:p>
          <a:p>
            <a:r>
              <a:rPr lang="fr-FR" b="1" dirty="0" smtClean="0"/>
              <a:t>Suppression de rubriques, remise à jour de </a:t>
            </a:r>
            <a:r>
              <a:rPr lang="fr-FR" b="1" dirty="0" smtClean="0"/>
              <a:t>liens </a:t>
            </a:r>
            <a:r>
              <a:rPr lang="fr-FR" b="1" dirty="0" smtClean="0"/>
              <a:t>corrompus ou absents</a:t>
            </a:r>
          </a:p>
          <a:p>
            <a:r>
              <a:rPr lang="fr-FR" b="1" dirty="0" smtClean="0"/>
              <a:t>MAJ des nouvelles fiches  de clubs à destination du </a:t>
            </a:r>
            <a:r>
              <a:rPr lang="fr-FR" b="1" dirty="0" smtClean="0"/>
              <a:t>public (en cours)</a:t>
            </a:r>
            <a:endParaRPr lang="fr-FR" b="1" dirty="0" smtClean="0"/>
          </a:p>
          <a:p>
            <a:r>
              <a:rPr lang="fr-FR" b="1" dirty="0" smtClean="0"/>
              <a:t>Mise en ligne de fiche  téléchargeable de demande de matériel </a:t>
            </a:r>
          </a:p>
          <a:p>
            <a:pPr algn="ctr"/>
            <a:r>
              <a:rPr lang="fr-FR" b="1" dirty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FACEBOOK</a:t>
            </a:r>
          </a:p>
          <a:p>
            <a:r>
              <a:rPr lang="fr-FR" b="1" dirty="0" smtClean="0"/>
              <a:t>Facebook  est sous exploité, merci de faire vos demandes d’amis et de communiquer sur la page du comité auprès de vos adhérents.</a:t>
            </a:r>
          </a:p>
          <a:p>
            <a:endParaRPr lang="fr-FR" b="1" dirty="0"/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 SUPPORT DE COMMUNICATION;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Achat d’une télé avec support pour l’affichage du déroulement de la manifestation et des résultats. Elle sera mise à disposition des clubs en location et avec caution.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Investissement dans des récompenses pour les différentes manifestations avec nos partenaires.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Fond de scène avec logo des partenaires institutionnels  et privés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 smtClean="0"/>
          </a:p>
        </p:txBody>
      </p:sp>
    </p:spTree>
    <p:extLst>
      <p:ext uri="{BB962C8B-B14F-4D97-AF65-F5344CB8AC3E}">
        <p14:creationId xmlns:p14="http://schemas.microsoft.com/office/powerpoint/2010/main" val="82135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23013"/>
            <a:ext cx="3816424" cy="403244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Autofit/>
          </a:bodyPr>
          <a:lstStyle/>
          <a:p>
            <a:r>
              <a:rPr lang="fr-F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Questions diverses</a:t>
            </a:r>
            <a:r>
              <a:rPr lang="fr-F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196752"/>
            <a:ext cx="2638425" cy="17335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750" l="0" r="95833">
                        <a14:foregroundMark x1="35000" y1="15250" x2="35000" y2="15250"/>
                        <a14:foregroundMark x1="70167" y1="30250" x2="70167" y2="30250"/>
                        <a14:foregroundMark x1="80833" y1="36500" x2="80833" y2="36500"/>
                        <a14:foregroundMark x1="75000" y1="59750" x2="75000" y2="59750"/>
                        <a14:foregroundMark x1="69833" y1="86500" x2="69833" y2="86500"/>
                        <a14:foregroundMark x1="86333" y1="52000" x2="86333" y2="52000"/>
                        <a14:foregroundMark x1="31000" y1="15750" x2="31000" y2="15750"/>
                        <a14:foregroundMark x1="32000" y1="12750" x2="32000" y2="12750"/>
                        <a14:foregroundMark x1="71000" y1="59250" x2="71000" y2="59250"/>
                        <a14:foregroundMark x1="64000" y1="38500" x2="64000" y2="38500"/>
                        <a14:foregroundMark x1="34667" y1="11000" x2="34667" y2="11000"/>
                        <a14:foregroundMark x1="70167" y1="79000" x2="70167" y2="79000"/>
                        <a14:foregroundMark x1="11667" y1="65000" x2="11667" y2="65000"/>
                        <a14:foregroundMark x1="9667" y1="65500" x2="9667" y2="65500"/>
                        <a14:foregroundMark x1="64000" y1="27000" x2="64000" y2="2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792" y="2562225"/>
            <a:ext cx="5979710" cy="398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 smtClean="0">
                <a:latin typeface="Showcard Gothic" panose="04020904020102020604" pitchFamily="82" charset="0"/>
              </a:rPr>
              <a:t>FIN</a:t>
            </a:r>
            <a:endParaRPr lang="fr-FR" sz="6000" dirty="0">
              <a:latin typeface="Showcard Gothic" panose="04020904020102020604" pitchFamily="82" charset="0"/>
            </a:endParaRP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64904"/>
            <a:ext cx="3024336" cy="320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63201" y="1412776"/>
            <a:ext cx="71769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anose="020E0602020502020306" pitchFamily="34" charset="0"/>
              </a:rPr>
              <a:t>Une petite collation ?</a:t>
            </a:r>
            <a:endParaRPr lang="fr-F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03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81" b="99286" l="6429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718" y="81395"/>
            <a:ext cx="2288282" cy="228828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r-FR" dirty="0" smtClean="0">
                <a:latin typeface="Baskerville Old Face" panose="02020602080505020303" pitchFamily="18" charset="0"/>
              </a:rPr>
              <a:t>Partenaires Privés</a:t>
            </a:r>
            <a:endParaRPr lang="fr-FR" dirty="0">
              <a:latin typeface="Baskerville Old Face" panose="02020602080505020303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46508" y="1092193"/>
            <a:ext cx="4428492" cy="50768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b="1" dirty="0" smtClean="0">
                <a:hlinkClick r:id="rId4"/>
              </a:rPr>
              <a:t>http://www.leonpaulfrance.com</a:t>
            </a:r>
            <a:r>
              <a:rPr lang="fr-FR" sz="800" b="1" dirty="0" smtClean="0">
                <a:hlinkClick r:id="rId4"/>
              </a:rPr>
              <a:t>/</a:t>
            </a:r>
            <a:endParaRPr lang="fr-FR" sz="800" b="1" dirty="0" smtClean="0"/>
          </a:p>
          <a:p>
            <a:endParaRPr lang="fr-FR" sz="8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3988"/>
            <a:ext cx="1934948" cy="16630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ZoneTexte 3"/>
          <p:cNvSpPr txBox="1"/>
          <p:nvPr/>
        </p:nvSpPr>
        <p:spPr>
          <a:xfrm>
            <a:off x="1159380" y="2395291"/>
            <a:ext cx="66967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>
                <a:latin typeface="Baskerville Old Face" panose="02020602080505020303" pitchFamily="18" charset="0"/>
              </a:rPr>
              <a:t>Leon</a:t>
            </a:r>
            <a:r>
              <a:rPr lang="fr-FR" sz="2000" dirty="0" smtClean="0">
                <a:latin typeface="Baskerville Old Face" panose="02020602080505020303" pitchFamily="18" charset="0"/>
              </a:rPr>
              <a:t> Paul est aujourd’hui, une marque reconnue pour la qualité de ses produits et son sens de l’innovation . </a:t>
            </a:r>
          </a:p>
          <a:p>
            <a:r>
              <a:rPr lang="fr-FR" sz="2000" dirty="0" smtClean="0">
                <a:latin typeface="Baskerville Old Face" panose="02020602080505020303" pitchFamily="18" charset="0"/>
              </a:rPr>
              <a:t>C’est ce qui a guidé notre choix , ce partenariat  permettra de faire bénéficier aux clubs de tarifs préférentiels. </a:t>
            </a:r>
          </a:p>
          <a:p>
            <a:r>
              <a:rPr lang="fr-FR" sz="2000" dirty="0" smtClean="0">
                <a:latin typeface="Baskerville Old Face" panose="02020602080505020303" pitchFamily="18" charset="0"/>
              </a:rPr>
              <a:t>Et nous permettra également à moyen long terme, de renouveler notre parc de piste, par des sans </a:t>
            </a:r>
            <a:r>
              <a:rPr lang="fr-FR" sz="2000" dirty="0" smtClean="0">
                <a:latin typeface="Baskerville Old Face" panose="02020602080505020303" pitchFamily="18" charset="0"/>
              </a:rPr>
              <a:t>fils en autres choses.</a:t>
            </a:r>
            <a:endParaRPr lang="fr-FR" sz="2000" dirty="0" smtClean="0">
              <a:latin typeface="Baskerville Old Face" panose="02020602080505020303" pitchFamily="18" charset="0"/>
            </a:endParaRPr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50" b="90000" l="3500" r="95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207372"/>
            <a:ext cx="2634634" cy="263463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182" b="96158" l="2460" r="89989">
                        <a14:foregroundMark x1="52117" y1="28091" x2="52117" y2="28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408" y="3949142"/>
            <a:ext cx="3035250" cy="289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50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Partenaires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2324622" cy="1224136"/>
          </a:xfr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456988" y="1772816"/>
            <a:ext cx="7139136" cy="4525963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latin typeface="Constantia" panose="02030602050306030303" pitchFamily="18" charset="0"/>
              </a:rPr>
              <a:t>Propose une gamme de produits sportifs</a:t>
            </a:r>
          </a:p>
          <a:p>
            <a:r>
              <a:rPr lang="fr-FR" dirty="0" smtClean="0">
                <a:latin typeface="Constantia" panose="02030602050306030303" pitchFamily="18" charset="0"/>
              </a:rPr>
              <a:t>Chaussures Hommes/Femmes</a:t>
            </a:r>
          </a:p>
          <a:p>
            <a:r>
              <a:rPr lang="fr-FR" dirty="0" smtClean="0">
                <a:latin typeface="Constantia" panose="02030602050306030303" pitchFamily="18" charset="0"/>
              </a:rPr>
              <a:t>Textiles Hommes/Femmes </a:t>
            </a:r>
          </a:p>
          <a:p>
            <a:r>
              <a:rPr lang="fr-FR" dirty="0" smtClean="0">
                <a:latin typeface="Constantia" panose="02030602050306030303" pitchFamily="18" charset="0"/>
              </a:rPr>
              <a:t>Accessoires</a:t>
            </a:r>
            <a:endParaRPr lang="fr-FR" dirty="0">
              <a:latin typeface="Constantia" panose="02030602050306030303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301208"/>
            <a:ext cx="2131055" cy="1152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408" y="4467572"/>
            <a:ext cx="3248025" cy="1409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239608"/>
            <a:ext cx="2137420" cy="1275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84509"/>
            <a:ext cx="2089080" cy="963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46" y="4005063"/>
            <a:ext cx="2014253" cy="933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586" y="404664"/>
            <a:ext cx="2916664" cy="820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5736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fr-FR" sz="3600" dirty="0" smtClean="0">
                <a:latin typeface="Stencil" panose="040409050D0802020404" pitchFamily="82" charset="0"/>
              </a:rPr>
              <a:t>Nouvelles Pratiques</a:t>
            </a:r>
            <a:r>
              <a:rPr lang="fr-FR" sz="3100" dirty="0" smtClean="0">
                <a:latin typeface="Stencil" panose="040409050D0802020404" pitchFamily="82" charset="0"/>
              </a:rPr>
              <a:t/>
            </a:r>
            <a:br>
              <a:rPr lang="fr-FR" sz="3100" dirty="0" smtClean="0">
                <a:latin typeface="Stencil" panose="040409050D0802020404" pitchFamily="82" charset="0"/>
              </a:rPr>
            </a:br>
            <a:r>
              <a:rPr lang="fr-FR" sz="3100" b="1" dirty="0" smtClean="0">
                <a:latin typeface="Stencil" panose="040409050D0802020404" pitchFamily="82" charset="0"/>
              </a:rPr>
              <a:t>SABRE LASER</a:t>
            </a:r>
            <a:endParaRPr lang="fr-FR" sz="3100" b="1" dirty="0">
              <a:latin typeface="Stencil" panose="040409050D0802020404" pitchFamily="82" charset="0"/>
            </a:endParaRP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53" y="634048"/>
            <a:ext cx="7016421" cy="3960440"/>
          </a:xfrm>
        </p:spPr>
      </p:pic>
      <p:sp>
        <p:nvSpPr>
          <p:cNvPr id="8" name="Rectangle 7"/>
          <p:cNvSpPr/>
          <p:nvPr/>
        </p:nvSpPr>
        <p:spPr>
          <a:xfrm>
            <a:off x="899592" y="4581127"/>
            <a:ext cx="77048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/>
              <a:t>Le sabre laser d'entrée de gamme est composé des parties suivantes :</a:t>
            </a:r>
            <a:br>
              <a:rPr lang="fr-FR" sz="1400" b="1" dirty="0"/>
            </a:br>
            <a:r>
              <a:rPr lang="fr-FR" sz="1400" b="1" dirty="0"/>
              <a:t>1 - Une lame </a:t>
            </a:r>
            <a:r>
              <a:rPr lang="fr-FR" sz="1400" b="1" dirty="0" err="1"/>
              <a:t>Heavygrade</a:t>
            </a:r>
            <a:r>
              <a:rPr lang="fr-FR" sz="1400" b="1" dirty="0"/>
              <a:t> en polycarbonate flexible transparent </a:t>
            </a:r>
            <a:r>
              <a:rPr lang="fr-FR" sz="1400" b="1" dirty="0" err="1"/>
              <a:t>Ultraedge</a:t>
            </a:r>
            <a:r>
              <a:rPr lang="fr-FR" sz="1400" b="1" dirty="0"/>
              <a:t> ;</a:t>
            </a:r>
          </a:p>
          <a:p>
            <a:r>
              <a:rPr lang="fr-FR" sz="1400" b="1" dirty="0"/>
              <a:t>2 - Un embout rond en </a:t>
            </a:r>
            <a:r>
              <a:rPr lang="fr-FR" sz="1400" b="1" dirty="0" err="1"/>
              <a:t>polyméthacrylate</a:t>
            </a:r>
            <a:r>
              <a:rPr lang="fr-FR" sz="1400" b="1" dirty="0"/>
              <a:t> de méthyle ;</a:t>
            </a:r>
          </a:p>
          <a:p>
            <a:r>
              <a:rPr lang="fr-FR" sz="1400" b="1" dirty="0"/>
              <a:t>3 - Une vis de serrage qui bloque la lame dans l'émetteur ;</a:t>
            </a:r>
          </a:p>
          <a:p>
            <a:r>
              <a:rPr lang="fr-FR" sz="1400" b="1" dirty="0"/>
              <a:t>4 - Un émetteur en aluminium dans lequel la lame vient s'enfoncer ;</a:t>
            </a:r>
          </a:p>
          <a:p>
            <a:r>
              <a:rPr lang="fr-FR" sz="1400" b="1" dirty="0"/>
              <a:t>5 - Un interrupteur permet d'activer ou de désactiver la lumière ;</a:t>
            </a:r>
          </a:p>
          <a:p>
            <a:r>
              <a:rPr lang="fr-FR" sz="1400" b="1" dirty="0"/>
              <a:t>6 - Un logement pour 4 piles type LR3 AAA </a:t>
            </a:r>
            <a:r>
              <a:rPr lang="fr-FR" sz="1400" b="1" dirty="0" smtClean="0"/>
              <a:t> ou batterie;</a:t>
            </a:r>
            <a:endParaRPr lang="fr-FR" sz="1400" b="1" dirty="0"/>
          </a:p>
          <a:p>
            <a:r>
              <a:rPr lang="fr-FR" sz="1400" b="1" dirty="0"/>
              <a:t>7 - Un pommeau dévissable qui donne accès aux batteries du sabre laser.</a:t>
            </a:r>
          </a:p>
          <a:p>
            <a:r>
              <a:rPr lang="fr-FR" sz="1400" b="1" dirty="0"/>
              <a:t>Ce sabre laser ne possède pas de système son.</a:t>
            </a:r>
          </a:p>
        </p:txBody>
      </p:sp>
    </p:spTree>
    <p:extLst>
      <p:ext uri="{BB962C8B-B14F-4D97-AF65-F5344CB8AC3E}">
        <p14:creationId xmlns:p14="http://schemas.microsoft.com/office/powerpoint/2010/main" val="418246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accent4">
                <a:lumMod val="60000"/>
                <a:lumOff val="40000"/>
              </a:schemeClr>
            </a:gs>
            <a:gs pos="0">
              <a:schemeClr val="accent2">
                <a:lumMod val="40000"/>
                <a:lumOff val="60000"/>
              </a:schemeClr>
            </a:gs>
            <a:gs pos="6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Picture 21" descr="Afficher l'image d'origine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4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816" y="493430"/>
            <a:ext cx="9853762" cy="614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978656" y="764704"/>
            <a:ext cx="525658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latin typeface="Stencil" panose="040409050D0802020404" pitchFamily="82" charset="0"/>
              </a:rPr>
              <a:t>Masque d'escrime 350N</a:t>
            </a:r>
            <a:br>
              <a:rPr lang="fr-FR" sz="2000" dirty="0">
                <a:latin typeface="Stencil" panose="040409050D0802020404" pitchFamily="82" charset="0"/>
              </a:rPr>
            </a:br>
            <a:r>
              <a:rPr lang="fr-FR" sz="2000" dirty="0">
                <a:latin typeface="Stencil" panose="040409050D0802020404" pitchFamily="82" charset="0"/>
              </a:rPr>
              <a:t>(obligatoire pour la pratique à deux, les duels libres et les compétitions) </a:t>
            </a:r>
            <a:br>
              <a:rPr lang="fr-FR" sz="2000" dirty="0">
                <a:latin typeface="Stencil" panose="040409050D0802020404" pitchFamily="82" charset="0"/>
              </a:rPr>
            </a:br>
            <a:r>
              <a:rPr lang="fr-FR" sz="2000" dirty="0">
                <a:latin typeface="Stencil" panose="040409050D0802020404" pitchFamily="82" charset="0"/>
              </a:rPr>
              <a:t/>
            </a:r>
            <a:br>
              <a:rPr lang="fr-FR" sz="2000" dirty="0">
                <a:latin typeface="Stencil" panose="040409050D0802020404" pitchFamily="82" charset="0"/>
              </a:rPr>
            </a:br>
            <a:r>
              <a:rPr lang="fr-FR" sz="2000" dirty="0">
                <a:latin typeface="Stencil" panose="040409050D0802020404" pitchFamily="82" charset="0"/>
              </a:rPr>
              <a:t>Gants en kevlar</a:t>
            </a:r>
            <a:br>
              <a:rPr lang="fr-FR" sz="2000" dirty="0">
                <a:latin typeface="Stencil" panose="040409050D0802020404" pitchFamily="82" charset="0"/>
              </a:rPr>
            </a:br>
            <a:r>
              <a:rPr lang="fr-FR" sz="2000" dirty="0">
                <a:latin typeface="Stencil" panose="040409050D0802020404" pitchFamily="82" charset="0"/>
              </a:rPr>
              <a:t>(obligatoire pour la pratique à deux, les duels libres et les compétitions) </a:t>
            </a:r>
            <a:r>
              <a:rPr lang="fr-FR" sz="2000" dirty="0" smtClean="0">
                <a:latin typeface="Stencil" panose="040409050D0802020404" pitchFamily="82" charset="0"/>
              </a:rPr>
              <a:t>.</a:t>
            </a:r>
          </a:p>
          <a:p>
            <a:endParaRPr lang="fr-FR" sz="2000" dirty="0">
              <a:latin typeface="Stencil" panose="040409050D0802020404" pitchFamily="82" charset="0"/>
            </a:endParaRPr>
          </a:p>
          <a:p>
            <a:r>
              <a:rPr lang="fr-FR" sz="2000" dirty="0">
                <a:latin typeface="Stencil" panose="040409050D0802020404" pitchFamily="82" charset="0"/>
              </a:rPr>
              <a:t>Plastron / épaulières</a:t>
            </a:r>
            <a:br>
              <a:rPr lang="fr-FR" sz="2000" dirty="0">
                <a:latin typeface="Stencil" panose="040409050D0802020404" pitchFamily="82" charset="0"/>
              </a:rPr>
            </a:br>
            <a:r>
              <a:rPr lang="fr-FR" sz="2000" dirty="0">
                <a:latin typeface="Stencil" panose="040409050D0802020404" pitchFamily="82" charset="0"/>
              </a:rPr>
              <a:t>(obligatoire en compétition) </a:t>
            </a:r>
            <a:endParaRPr lang="fr-FR" sz="2000" dirty="0" smtClean="0">
              <a:latin typeface="Stencil" panose="040409050D0802020404" pitchFamily="82" charset="0"/>
            </a:endParaRPr>
          </a:p>
          <a:p>
            <a:endParaRPr lang="fr-FR" sz="2000" dirty="0">
              <a:latin typeface="Stencil" panose="040409050D0802020404" pitchFamily="82" charset="0"/>
            </a:endParaRPr>
          </a:p>
          <a:p>
            <a:r>
              <a:rPr lang="fr-FR" sz="2000" dirty="0">
                <a:latin typeface="Stencil" panose="040409050D0802020404" pitchFamily="82" charset="0"/>
              </a:rPr>
              <a:t>Coquille anatomique</a:t>
            </a:r>
            <a:br>
              <a:rPr lang="fr-FR" sz="2000" dirty="0">
                <a:latin typeface="Stencil" panose="040409050D0802020404" pitchFamily="82" charset="0"/>
              </a:rPr>
            </a:br>
            <a:r>
              <a:rPr lang="fr-FR" sz="2000" dirty="0">
                <a:latin typeface="Stencil" panose="040409050D0802020404" pitchFamily="82" charset="0"/>
              </a:rPr>
              <a:t>(fortement recommandé en compétition) </a:t>
            </a:r>
            <a:endParaRPr lang="fr-FR" sz="2000" dirty="0" smtClean="0">
              <a:latin typeface="Stencil" panose="040409050D0802020404" pitchFamily="82" charset="0"/>
            </a:endParaRPr>
          </a:p>
          <a:p>
            <a:r>
              <a:rPr lang="fr-FR" sz="2000" dirty="0">
                <a:latin typeface="Stencil" panose="040409050D0802020404" pitchFamily="82" charset="0"/>
              </a:rPr>
              <a:t>Protèges tibias / avant-bras</a:t>
            </a:r>
            <a:br>
              <a:rPr lang="fr-FR" sz="2000" dirty="0">
                <a:latin typeface="Stencil" panose="040409050D0802020404" pitchFamily="82" charset="0"/>
              </a:rPr>
            </a:br>
            <a:r>
              <a:rPr lang="fr-FR" sz="2000" dirty="0">
                <a:latin typeface="Stencil" panose="040409050D0802020404" pitchFamily="82" charset="0"/>
              </a:rPr>
              <a:t>(recommandé) </a:t>
            </a:r>
            <a:endParaRPr lang="fr-FR" sz="2000" dirty="0" smtClean="0">
              <a:latin typeface="Stencil" panose="040409050D0802020404" pitchFamily="82" charset="0"/>
            </a:endParaRPr>
          </a:p>
          <a:p>
            <a:endParaRPr lang="fr-FR" dirty="0">
              <a:latin typeface="Stencil" panose="040409050D0802020404" pitchFamily="82" charset="0"/>
            </a:endParaRPr>
          </a:p>
        </p:txBody>
      </p:sp>
      <p:pic>
        <p:nvPicPr>
          <p:cNvPr id="1037" name="Picture 13" descr="http://www.academiedesabrelaser.fr/img/Masque-Escrime-Noi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" y="493430"/>
            <a:ext cx="2232248" cy="141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www.academiedesabrelaser.fr/img/Gants-en-Kevla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31" y="2499970"/>
            <a:ext cx="1770895" cy="112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www.academiedesabrelaser.fr/img/Epauliere-Plastron-de-hocke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93" y="4293096"/>
            <a:ext cx="272937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19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http://www.academiedesabrelaser.fr/img/Logo_TPLA_Charte_Over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648" y="4077072"/>
            <a:ext cx="3263538" cy="166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674" y="875259"/>
            <a:ext cx="3427487" cy="174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academiedesabrelaser.fr/img/Logos_Terra_Prim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23"/>
          <a:stretch/>
        </p:blipFill>
        <p:spPr bwMode="auto">
          <a:xfrm>
            <a:off x="179512" y="548680"/>
            <a:ext cx="4545144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46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25000">
              <a:schemeClr val="accent1"/>
            </a:gs>
            <a:gs pos="0">
              <a:schemeClr val="accent2">
                <a:lumMod val="40000"/>
                <a:lumOff val="60000"/>
              </a:schemeClr>
            </a:gs>
            <a:gs pos="6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77366" y="173831"/>
            <a:ext cx="17892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Calendrier</a:t>
            </a:r>
            <a:endParaRPr lang="fr-F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80" y="908720"/>
            <a:ext cx="8743844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63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chemeClr val="accent1"/>
            </a:gs>
            <a:gs pos="0">
              <a:schemeClr val="accent2">
                <a:lumMod val="40000"/>
                <a:lumOff val="60000"/>
              </a:schemeClr>
            </a:gs>
            <a:gs pos="6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04" y="1196752"/>
            <a:ext cx="8789848" cy="4795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77366" y="173831"/>
            <a:ext cx="17892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Calendrier</a:t>
            </a:r>
            <a:endParaRPr lang="fr-F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985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2866</TotalTime>
  <Words>858</Words>
  <Application>Microsoft Office PowerPoint</Application>
  <PresentationFormat>Affichage à l'écran (4:3)</PresentationFormat>
  <Paragraphs>143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Réunion des Clubs 2017 Bienvenue à Tous</vt:lpstr>
      <vt:lpstr>Ordre du jour</vt:lpstr>
      <vt:lpstr>Partenaires Privés</vt:lpstr>
      <vt:lpstr>Partenaires</vt:lpstr>
      <vt:lpstr>Nouvelles Pratiques SABRE LASER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PROJET SPORTIF 2017</vt:lpstr>
      <vt:lpstr>EDJ et CHALLENGE</vt:lpstr>
      <vt:lpstr>FORMATION ARBITRAGE</vt:lpstr>
      <vt:lpstr>Master M9 et M11/Spectacle Artistique Fêtes de Ligue</vt:lpstr>
      <vt:lpstr>DAME DE PIQUE</vt:lpstr>
      <vt:lpstr>Critérium National Handisport du 95</vt:lpstr>
      <vt:lpstr>Championnat départemental</vt:lpstr>
      <vt:lpstr>Référents</vt:lpstr>
      <vt:lpstr>Projet associatif</vt:lpstr>
      <vt:lpstr>Présentation PowerPoint</vt:lpstr>
      <vt:lpstr>Questions diverses </vt:lpstr>
      <vt:lpstr>FIN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des Clubs 2017 Bienvenue à Tous</dc:title>
  <dc:creator>Windows User</dc:creator>
  <cp:lastModifiedBy>Windows User</cp:lastModifiedBy>
  <cp:revision>85</cp:revision>
  <dcterms:created xsi:type="dcterms:W3CDTF">2016-09-29T14:59:56Z</dcterms:created>
  <dcterms:modified xsi:type="dcterms:W3CDTF">2016-10-06T17:05:31Z</dcterms:modified>
</cp:coreProperties>
</file>